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00" r:id="rId2"/>
    <p:sldMasterId id="2147483688" r:id="rId3"/>
    <p:sldMasterId id="2147483662" r:id="rId4"/>
    <p:sldMasterId id="2147483674" r:id="rId5"/>
  </p:sldMasterIdLst>
  <p:notesMasterIdLst>
    <p:notesMasterId r:id="rId18"/>
  </p:notesMasterIdLst>
  <p:handoutMasterIdLst>
    <p:handoutMasterId r:id="rId19"/>
  </p:handoutMasterIdLst>
  <p:sldIdLst>
    <p:sldId id="444" r:id="rId6"/>
    <p:sldId id="432" r:id="rId7"/>
    <p:sldId id="433" r:id="rId8"/>
    <p:sldId id="438" r:id="rId9"/>
    <p:sldId id="436" r:id="rId10"/>
    <p:sldId id="434" r:id="rId11"/>
    <p:sldId id="439" r:id="rId12"/>
    <p:sldId id="443" r:id="rId13"/>
    <p:sldId id="441" r:id="rId14"/>
    <p:sldId id="442" r:id="rId15"/>
    <p:sldId id="440" r:id="rId16"/>
    <p:sldId id="446" r:id="rId17"/>
  </p:sldIdLst>
  <p:sldSz cx="9144000" cy="6858000" type="screen4x3"/>
  <p:notesSz cx="9388475" cy="7102475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00"/>
    <a:srgbClr val="FFCCCC"/>
    <a:srgbClr val="92D050"/>
    <a:srgbClr val="99FF33"/>
    <a:srgbClr val="CCFF33"/>
    <a:srgbClr val="0000FF"/>
    <a:srgbClr val="66FF66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1" autoAdjust="0"/>
    <p:restoredTop sz="73486" autoAdjust="0"/>
  </p:normalViewPr>
  <p:slideViewPr>
    <p:cSldViewPr snapToGrid="0" snapToObjects="1">
      <p:cViewPr varScale="1">
        <p:scale>
          <a:sx n="125" d="100"/>
          <a:sy n="125" d="100"/>
        </p:scale>
        <p:origin x="-2082" y="-84"/>
      </p:cViewPr>
      <p:guideLst>
        <p:guide orient="horz" pos="170"/>
        <p:guide pos="51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>
        <p:scale>
          <a:sx n="120" d="100"/>
          <a:sy n="120" d="100"/>
        </p:scale>
        <p:origin x="-1416" y="558"/>
      </p:cViewPr>
      <p:guideLst>
        <p:guide orient="horz" pos="1720"/>
        <p:guide pos="7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746119"/>
            <a:ext cx="5317963" cy="355124"/>
          </a:xfrm>
          <a:prstGeom prst="rect">
            <a:avLst/>
          </a:prstGeom>
        </p:spPr>
        <p:txBody>
          <a:bodyPr vert="horz" lIns="94214" tIns="47107" rIns="94214" bIns="47107" rtlCol="0" anchor="b"/>
          <a:lstStyle>
            <a:lvl1pPr algn="l">
              <a:defRPr sz="1300"/>
            </a:lvl1pPr>
          </a:lstStyle>
          <a:p>
            <a:r>
              <a:rPr lang="en-US" dirty="0" smtClean="0"/>
              <a:t>ASYNC 2015 - Naturalized Communication and Testing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966" y="6746119"/>
            <a:ext cx="4068339" cy="355124"/>
          </a:xfrm>
          <a:prstGeom prst="rect">
            <a:avLst/>
          </a:prstGeom>
        </p:spPr>
        <p:txBody>
          <a:bodyPr vert="horz" lIns="94214" tIns="47107" rIns="94214" bIns="47107" rtlCol="0" anchor="b"/>
          <a:lstStyle>
            <a:lvl1pPr algn="r">
              <a:defRPr sz="1300"/>
            </a:lvl1pPr>
          </a:lstStyle>
          <a:p>
            <a:fld id="{2FDE23F7-DFD8-4CA5-A70C-F3E41A1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932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6425" y="231775"/>
            <a:ext cx="3070225" cy="2303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4" tIns="47107" rIns="94214" bIns="47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56140" y="2735987"/>
            <a:ext cx="7114987" cy="4010132"/>
          </a:xfrm>
          <a:prstGeom prst="rect">
            <a:avLst/>
          </a:prstGeom>
        </p:spPr>
        <p:txBody>
          <a:bodyPr vert="horz" lIns="94214" tIns="47107" rIns="94214" bIns="47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746119"/>
            <a:ext cx="5317963" cy="355124"/>
          </a:xfrm>
          <a:prstGeom prst="rect">
            <a:avLst/>
          </a:prstGeom>
        </p:spPr>
        <p:txBody>
          <a:bodyPr vert="horz" lIns="94214" tIns="47107" rIns="94214" bIns="47107" rtlCol="0" anchor="b"/>
          <a:lstStyle>
            <a:lvl1pPr algn="l">
              <a:defRPr sz="1300"/>
            </a:lvl1pPr>
          </a:lstStyle>
          <a:p>
            <a:r>
              <a:rPr lang="en-US" dirty="0" smtClean="0"/>
              <a:t>ASYNC 2015 - Naturalized Communication and Testing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6" y="6746119"/>
            <a:ext cx="4068339" cy="355124"/>
          </a:xfrm>
          <a:prstGeom prst="rect">
            <a:avLst/>
          </a:prstGeom>
        </p:spPr>
        <p:txBody>
          <a:bodyPr vert="horz" lIns="94214" tIns="47107" rIns="94214" bIns="47107" rtlCol="0" anchor="b"/>
          <a:lstStyle>
            <a:lvl1pPr algn="r">
              <a:defRPr sz="1300"/>
            </a:lvl1pPr>
          </a:lstStyle>
          <a:p>
            <a:fld id="{B57676B2-45C3-430E-99D5-F7564EA5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91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1357">
              <a:defRPr/>
            </a:pPr>
            <a:r>
              <a:rPr lang="en-US" dirty="0">
                <a:solidFill>
                  <a:srgbClr val="FF0000"/>
                </a:solidFill>
              </a:rPr>
              <a:t>"Carrying Coal to Newcastle" is an idiom of British origin describing a pointless action</a:t>
            </a:r>
            <a:r>
              <a:rPr lang="en-US" dirty="0"/>
              <a:t>. </a:t>
            </a:r>
          </a:p>
          <a:p>
            <a:pPr defTabSz="891357">
              <a:defRPr/>
            </a:pPr>
            <a:r>
              <a:rPr lang="en-US" dirty="0"/>
              <a:t>It refers to the fact that, historically, the economy of Newcastle upon Tyne depended </a:t>
            </a:r>
          </a:p>
          <a:p>
            <a:pPr defTabSz="891357">
              <a:defRPr/>
            </a:pPr>
            <a:r>
              <a:rPr lang="en-US" dirty="0"/>
              <a:t>heavily on the distribution and sale of coal. By the time of the first known recording </a:t>
            </a:r>
          </a:p>
          <a:p>
            <a:pPr defTabSz="891357">
              <a:defRPr/>
            </a:pPr>
            <a:r>
              <a:rPr lang="en-US" dirty="0"/>
              <a:t>of the phrase in 1538, Newcastle exported 15,000 tons of coal per year. [Wikipedia]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6425" y="231775"/>
            <a:ext cx="3070225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76B2-45C3-430E-99D5-F7564EA5DF13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2015 - Naturalized Communication and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YNC2015-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3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0033CC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This Asynchronous World — Dual Citizen Circuits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of 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5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1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02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45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7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66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0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30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SYNC2015-tw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3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ln w="38100">
            <a:solidFill>
              <a:srgbClr val="FF0000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0033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ln w="38100">
            <a:solidFill>
              <a:srgbClr val="FF0000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ln w="38100">
            <a:solidFill>
              <a:srgbClr val="FF0000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0033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ln w="38100">
            <a:solidFill>
              <a:srgbClr val="FF0000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52400" y="64928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ASYNC 2015  -  Naturalized Communication and Testing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818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of 40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45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54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5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3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32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19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19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64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74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SYNC2015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152400" y="64928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ASYNC 2015  -  Naturalized Communication and Testing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7818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of 40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2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2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30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40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49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17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81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99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52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0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of 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07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3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6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55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4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04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55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0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6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0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22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36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11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0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 slide </a:t>
            </a:r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of 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49" r:id="rId4"/>
    <p:sldLayoutId id="2147483656" r:id="rId5"/>
    <p:sldLayoutId id="2147483657" r:id="rId6"/>
    <p:sldLayoutId id="2147483658" r:id="rId7"/>
    <p:sldLayoutId id="214748365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550A-C834-49C9-92DF-627513897C1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D6DEF-BB58-4008-B3C1-957F822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3037A-51C3-4957-9E6C-48FECC2E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7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662BE-EDEF-4D3D-92FB-C9C37427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4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ASYNC 2015  -  Naturalized Communication and Testing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83641-2C0F-40EF-B116-7468A6C8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4.pn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audio" Target="../media/media8.wav"/><Relationship Id="rId16" Type="http://schemas.openxmlformats.org/officeDocument/2006/relationships/image" Target="../media/image20.jpeg"/><Relationship Id="rId1" Type="http://schemas.microsoft.com/office/2007/relationships/media" Target="../media/media8.wav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33493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he's a jolly good fellow</a:t>
            </a:r>
          </a:p>
          <a:p>
            <a:pPr algn="ctr"/>
            <a:r>
              <a:rPr lang="en-US" dirty="0" smtClean="0"/>
              <a:t>Which nobody can deny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9"/>
          <a:stretch/>
        </p:blipFill>
        <p:spPr>
          <a:xfrm>
            <a:off x="4334933" y="-2"/>
            <a:ext cx="4809068" cy="6864265"/>
          </a:xfrm>
          <a:prstGeom prst="rect">
            <a:avLst/>
          </a:prstGeom>
        </p:spPr>
      </p:pic>
      <p:pic>
        <p:nvPicPr>
          <p:cNvPr id="2" name="songs_jolly_good_fellow_NifterDotCom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666" y="315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701" y="204563"/>
            <a:ext cx="609600" cy="6096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2588" r="6702" b="7807"/>
          <a:stretch/>
        </p:blipFill>
        <p:spPr bwMode="auto">
          <a:xfrm>
            <a:off x="4325388" y="4260787"/>
            <a:ext cx="3295948" cy="24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10</a:t>
            </a:fld>
            <a:r>
              <a:rPr lang="en-US" dirty="0" smtClean="0"/>
              <a:t> of 12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5172" b="6223"/>
          <a:stretch/>
        </p:blipFill>
        <p:spPr bwMode="auto">
          <a:xfrm>
            <a:off x="1228296" y="4325723"/>
            <a:ext cx="2893329" cy="20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0" y="56270"/>
            <a:ext cx="9144000" cy="792162"/>
          </a:xfrm>
        </p:spPr>
        <p:txBody>
          <a:bodyPr/>
          <a:lstStyle/>
          <a:p>
            <a:r>
              <a:rPr lang="en-US" dirty="0" smtClean="0"/>
              <a:t>Hooray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58"/>
          <a:stretch/>
        </p:blipFill>
        <p:spPr bwMode="auto">
          <a:xfrm>
            <a:off x="343473" y="838236"/>
            <a:ext cx="3941928" cy="33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/>
          <a:stretch/>
        </p:blipFill>
        <p:spPr bwMode="auto">
          <a:xfrm>
            <a:off x="4489164" y="838182"/>
            <a:ext cx="4316106" cy="33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2463" y="279374"/>
            <a:ext cx="609600" cy="6096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11</a:t>
            </a:fld>
            <a:r>
              <a:rPr lang="en-US" dirty="0" smtClean="0"/>
              <a:t> of 12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752" y="903024"/>
            <a:ext cx="3142211" cy="23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6038" y="1244221"/>
            <a:ext cx="3142211" cy="23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3"/>
          <a:stretch/>
        </p:blipFill>
        <p:spPr bwMode="auto">
          <a:xfrm rot="5400000">
            <a:off x="-4949" y="3484857"/>
            <a:ext cx="2644059" cy="23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10824"/>
          <a:stretch/>
        </p:blipFill>
        <p:spPr bwMode="auto">
          <a:xfrm rot="5400000">
            <a:off x="2563192" y="3863729"/>
            <a:ext cx="2616909" cy="23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7388"/>
          <a:stretch/>
        </p:blipFill>
        <p:spPr bwMode="auto">
          <a:xfrm rot="5400000">
            <a:off x="6146794" y="1031165"/>
            <a:ext cx="3297484" cy="24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0" y="56270"/>
            <a:ext cx="9144000" cy="792162"/>
          </a:xfrm>
        </p:spPr>
        <p:txBody>
          <a:bodyPr/>
          <a:lstStyle/>
          <a:p>
            <a:r>
              <a:rPr lang="en-US" dirty="0" smtClean="0"/>
              <a:t>Hooray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14585" r="-11953" b="294"/>
          <a:stretch/>
        </p:blipFill>
        <p:spPr bwMode="auto">
          <a:xfrm rot="5400000">
            <a:off x="4679782" y="4520073"/>
            <a:ext cx="3142211" cy="20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0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50"/>
            <a:ext cx="9144000" cy="6219300"/>
          </a:xfrm>
          <a:prstGeom prst="rect">
            <a:avLst/>
          </a:prstGeom>
        </p:spPr>
      </p:pic>
      <p:pic>
        <p:nvPicPr>
          <p:cNvPr id="3" name="songs_jolly_good_fellow_NifterDotCom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00" end="4174.7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1149" y="1226109"/>
            <a:ext cx="609600" cy="6096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12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52400" y="6539767"/>
            <a:ext cx="4038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/>
              <a:t>This Asynchronous World - Dual Citizen Circuits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55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706" r="30386" b="19582"/>
          <a:stretch/>
        </p:blipFill>
        <p:spPr>
          <a:xfrm>
            <a:off x="-25400" y="0"/>
            <a:ext cx="9169400" cy="6858000"/>
          </a:xfrm>
          <a:prstGeom prst="rect">
            <a:avLst/>
          </a:prstGeom>
          <a:ln>
            <a:noFill/>
          </a:ln>
        </p:spPr>
      </p:pic>
      <p:pic>
        <p:nvPicPr>
          <p:cNvPr id="4" name="medi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3066" y="2523067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31" y="3690263"/>
            <a:ext cx="8458200" cy="1297208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033CC"/>
                </a:solidFill>
              </a:rPr>
              <a:t>Beyond Carrying Coal To Newcastle: Dual Citizen Circuits</a:t>
            </a:r>
            <a:endParaRPr lang="en-US" sz="3600" b="1" dirty="0">
              <a:solidFill>
                <a:srgbClr val="0033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31" y="5212737"/>
            <a:ext cx="8048462" cy="130236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0033CC"/>
                </a:solidFill>
              </a:rPr>
              <a:t>Dedicated </a:t>
            </a:r>
            <a:r>
              <a:rPr lang="en-US" sz="2000" b="1" dirty="0">
                <a:solidFill>
                  <a:srgbClr val="0033CC"/>
                </a:solidFill>
              </a:rPr>
              <a:t>to Alex </a:t>
            </a:r>
            <a:r>
              <a:rPr lang="en-US" sz="2000" b="1" dirty="0" smtClean="0">
                <a:solidFill>
                  <a:srgbClr val="0033CC"/>
                </a:solidFill>
              </a:rPr>
              <a:t>Yakovlev's 60th birthday</a:t>
            </a:r>
            <a:endParaRPr lang="en-US" sz="2000" b="1" dirty="0">
              <a:solidFill>
                <a:srgbClr val="0033CC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0033CC"/>
                </a:solidFill>
              </a:rPr>
              <a:t>Narrated by Marly Roncken and Ivan Sutherland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0033CC"/>
                </a:solidFill>
              </a:rPr>
              <a:t>Portland State University — 20 July 2016</a:t>
            </a:r>
          </a:p>
          <a:p>
            <a:pPr algn="l">
              <a:spcBef>
                <a:spcPts val="0"/>
              </a:spcBef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en-US" sz="1800" b="1" dirty="0" smtClean="0">
              <a:solidFill>
                <a:srgbClr val="0033CC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4" y="996173"/>
            <a:ext cx="4476485" cy="2687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2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52400" y="6539767"/>
            <a:ext cx="4038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/>
              <a:t>This Asynchronous World - Dual Citizen Circuits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80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9711"/>
            <a:ext cx="7924791" cy="5190302"/>
          </a:xfrm>
          <a:prstGeom prst="rect">
            <a:avLst/>
          </a:prstGeom>
        </p:spPr>
      </p:pic>
      <p:pic>
        <p:nvPicPr>
          <p:cNvPr id="3" name="media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38.73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2390" y="2437740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r>
              <a:rPr lang="en-US" dirty="0" smtClean="0"/>
              <a:t>ASYNC 2008: Carrying Coal To Newcastle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3</a:t>
            </a:fld>
            <a:r>
              <a:rPr lang="en-US" dirty="0" smtClean="0"/>
              <a:t> of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pPr algn="l"/>
            <a:r>
              <a:rPr lang="en-US" dirty="0" smtClean="0"/>
              <a:t> Today: Dual Citizen Circuits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    </a:t>
            </a:r>
            <a:r>
              <a:rPr lang="en-US" sz="2400" dirty="0" smtClean="0"/>
              <a:t>with self-timed or clocked action</a:t>
            </a:r>
            <a:endParaRPr lang="en-US" sz="24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4</a:t>
            </a:fld>
            <a:r>
              <a:rPr lang="en-US" dirty="0" smtClean="0"/>
              <a:t> of 12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4" y="1297295"/>
            <a:ext cx="7299429" cy="5221119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747117" y="1190243"/>
            <a:ext cx="369334" cy="5263464"/>
            <a:chOff x="679380" y="1190243"/>
            <a:chExt cx="369335" cy="5263463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586453" y="4818541"/>
              <a:ext cx="290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33CC"/>
                  </a:solidFill>
                </a:rPr>
                <a:t>self-timed  or  clocked</a:t>
              </a:r>
              <a:endParaRPr lang="en-US" b="1" i="1" dirty="0">
                <a:solidFill>
                  <a:srgbClr val="0033CC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138799" y="1730826"/>
              <a:ext cx="1450499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33CC"/>
                  </a:solidFill>
                </a:rPr>
                <a:t>as  before</a:t>
              </a:r>
              <a:endParaRPr lang="en-US" b="1" i="1" dirty="0">
                <a:solidFill>
                  <a:srgbClr val="0033CC"/>
                </a:solidFill>
              </a:endParaRPr>
            </a:p>
          </p:txBody>
        </p:sp>
      </p:grpSp>
      <p:pic>
        <p:nvPicPr>
          <p:cNvPr id="5" name="media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1533" y="27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597" y="27463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4" y="2040798"/>
            <a:ext cx="8260569" cy="421496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5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pPr algn="l"/>
            <a:r>
              <a:rPr lang="en-US" dirty="0" smtClean="0"/>
              <a:t> Today: Dual Citizen Circuits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Click </a:t>
            </a:r>
            <a:r>
              <a:rPr lang="en-US" sz="2400" dirty="0">
                <a:solidFill>
                  <a:srgbClr val="FF0000"/>
                </a:solidFill>
              </a:rPr>
              <a:t>FIFO with self-timed </a:t>
            </a:r>
            <a:r>
              <a:rPr lang="en-US" sz="2400" dirty="0" smtClean="0">
                <a:solidFill>
                  <a:srgbClr val="FF0000"/>
                </a:solidFill>
              </a:rPr>
              <a:t>action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2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"/>
    </mc:Choice>
    <mc:Fallback xmlns="">
      <p:transition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4" y="27463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4" y="1280792"/>
            <a:ext cx="8260569" cy="497497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6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pPr algn="l"/>
            <a:r>
              <a:rPr lang="en-US" dirty="0" smtClean="0"/>
              <a:t> Today: Dual Citizen Circuits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Click FIFO with self-timed action or clocked action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300"/>
    </mc:Choice>
    <mc:Fallback xmlns=""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r>
              <a:rPr lang="en-US" dirty="0" smtClean="0"/>
              <a:t> Motivation</a:t>
            </a:r>
            <a:endParaRPr lang="en-US" sz="24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7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83733" y="1921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066801"/>
            <a:ext cx="8255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60000"/>
            </a:pPr>
            <a:r>
              <a:rPr lang="en-US" sz="2800" dirty="0" smtClean="0">
                <a:solidFill>
                  <a:srgbClr val="0033CC"/>
                </a:solidFill>
              </a:rPr>
              <a:t>Risk reduction</a:t>
            </a:r>
            <a:endParaRPr lang="en-US" sz="2800" dirty="0" smtClean="0"/>
          </a:p>
          <a:p>
            <a:pPr>
              <a:buSzPct val="60000"/>
            </a:pPr>
            <a:r>
              <a:rPr lang="en-US" dirty="0"/>
              <a:t>T</a:t>
            </a:r>
            <a:r>
              <a:rPr lang="en-US" dirty="0" smtClean="0"/>
              <a:t>he clocked operations re-use the self-timed fabric and can therefore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help build confidence that the self-timed circuits work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retard any aging </a:t>
            </a:r>
            <a:r>
              <a:rPr lang="en-US" dirty="0"/>
              <a:t>or erratic self-timed </a:t>
            </a:r>
            <a:r>
              <a:rPr lang="en-US" dirty="0" smtClean="0"/>
              <a:t>operations </a:t>
            </a:r>
            <a:r>
              <a:rPr lang="en-US" dirty="0"/>
              <a:t>that need more time to finish</a:t>
            </a:r>
          </a:p>
          <a:p>
            <a:pPr>
              <a:buSzPct val="60000"/>
            </a:pPr>
            <a:endParaRPr lang="en-US" sz="2000" dirty="0" smtClean="0">
              <a:solidFill>
                <a:srgbClr val="0033CC"/>
              </a:solidFill>
            </a:endParaRPr>
          </a:p>
          <a:p>
            <a:pPr>
              <a:buSzPct val="60000"/>
            </a:pPr>
            <a:r>
              <a:rPr lang="en-US" sz="2800" dirty="0" smtClean="0">
                <a:solidFill>
                  <a:srgbClr val="0033CC"/>
                </a:solidFill>
              </a:rPr>
              <a:t>Elasticity</a:t>
            </a:r>
          </a:p>
          <a:p>
            <a:pPr>
              <a:buSzPct val="60000"/>
            </a:pPr>
            <a:r>
              <a:rPr lang="en-US" dirty="0" smtClean="0"/>
              <a:t>The clocked </a:t>
            </a:r>
            <a:r>
              <a:rPr lang="en-US" dirty="0"/>
              <a:t>operations re-use the self-timed </a:t>
            </a:r>
            <a:r>
              <a:rPr lang="en-US" dirty="0" smtClean="0"/>
              <a:t>protocols and therefore</a:t>
            </a:r>
            <a:endParaRPr lang="en-US" dirty="0"/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inherit the self-timed elasticity to act only when and where needed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SzPct val="60000"/>
            </a:pPr>
            <a:r>
              <a:rPr lang="en-US" sz="2800" dirty="0" smtClean="0">
                <a:solidFill>
                  <a:srgbClr val="0033CC"/>
                </a:solidFill>
              </a:rPr>
              <a:t>Turbo mode</a:t>
            </a:r>
            <a:endParaRPr lang="en-US" sz="2800" dirty="0">
              <a:solidFill>
                <a:srgbClr val="0033CC"/>
              </a:solidFill>
            </a:endParaRPr>
          </a:p>
          <a:p>
            <a:pPr>
              <a:buSzPct val="60000"/>
            </a:pPr>
            <a:r>
              <a:rPr lang="en-US" dirty="0" smtClean="0"/>
              <a:t>When needed, the self-timed mode can provide a performance boost in</a:t>
            </a:r>
            <a:endParaRPr lang="en-US" sz="2000" dirty="0" smtClean="0"/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latency 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throughput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energy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electro-magnetic compatibility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robustness to delay variations</a:t>
            </a:r>
          </a:p>
          <a:p>
            <a:pPr>
              <a:buSzPct val="60000"/>
            </a:pPr>
            <a:endParaRPr lang="en-US" dirty="0" smtClean="0"/>
          </a:p>
        </p:txBody>
      </p:sp>
      <p:pic>
        <p:nvPicPr>
          <p:cNvPr id="5" name="media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12" y="261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0738" y="269875"/>
            <a:ext cx="609600" cy="6096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8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56" name="Title 3"/>
          <p:cNvSpPr>
            <a:spLocks noGrp="1"/>
          </p:cNvSpPr>
          <p:nvPr>
            <p:ph type="title"/>
          </p:nvPr>
        </p:nvSpPr>
        <p:spPr>
          <a:xfrm>
            <a:off x="0" y="110862"/>
            <a:ext cx="9144000" cy="792162"/>
          </a:xfrm>
        </p:spPr>
        <p:txBody>
          <a:bodyPr/>
          <a:lstStyle/>
          <a:p>
            <a:r>
              <a:rPr lang="en-US" dirty="0" smtClean="0"/>
              <a:t>Happy Birthday, Alex!</a:t>
            </a:r>
            <a:endParaRPr lang="en-US" sz="24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171498" y="964646"/>
            <a:ext cx="8804633" cy="5464249"/>
            <a:chOff x="171498" y="978294"/>
            <a:chExt cx="8804633" cy="5464249"/>
          </a:xfrm>
        </p:grpSpPr>
        <p:sp>
          <p:nvSpPr>
            <p:cNvPr id="36" name="TextBox 35"/>
            <p:cNvSpPr txBox="1"/>
            <p:nvPr/>
          </p:nvSpPr>
          <p:spPr>
            <a:xfrm>
              <a:off x="4704046" y="1193253"/>
              <a:ext cx="2133918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Pavlova</a:t>
              </a:r>
            </a:p>
            <a:p>
              <a:r>
                <a:rPr lang="en-US" b="1" dirty="0" smtClean="0"/>
                <a:t>3 (old) egg whites</a:t>
              </a:r>
            </a:p>
            <a:p>
              <a:r>
                <a:rPr lang="en-US" b="1" dirty="0" smtClean="0"/>
                <a:t>9 </a:t>
              </a:r>
              <a:r>
                <a:rPr lang="en-US" b="1" dirty="0" err="1" smtClean="0"/>
                <a:t>oz</a:t>
              </a:r>
              <a:r>
                <a:rPr lang="en-US" b="1" dirty="0" smtClean="0"/>
                <a:t> castor sugar</a:t>
              </a:r>
            </a:p>
            <a:p>
              <a:r>
                <a:rPr lang="en-US" b="1" dirty="0" smtClean="0"/>
                <a:t>1 tsp vanilla</a:t>
              </a:r>
            </a:p>
            <a:p>
              <a:r>
                <a:rPr lang="en-US" b="1" dirty="0" smtClean="0"/>
                <a:t>1 tsp vinegar</a:t>
              </a:r>
            </a:p>
            <a:p>
              <a:r>
                <a:rPr lang="en-US" b="1" dirty="0" smtClean="0"/>
                <a:t>1 pinch salt</a:t>
              </a:r>
            </a:p>
            <a:p>
              <a:r>
                <a:rPr lang="en-US" b="1" dirty="0" smtClean="0"/>
                <a:t>cream</a:t>
              </a:r>
            </a:p>
            <a:p>
              <a:r>
                <a:rPr lang="en-US" b="1" dirty="0" smtClean="0"/>
                <a:t>fruit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04046" y="3928787"/>
              <a:ext cx="419429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Beat egg </a:t>
              </a:r>
              <a:r>
                <a:rPr lang="en-US" dirty="0"/>
                <a:t>w</a:t>
              </a:r>
              <a:r>
                <a:rPr lang="en-US" dirty="0" smtClean="0"/>
                <a:t>hites with a pinch of salt </a:t>
              </a:r>
            </a:p>
            <a:p>
              <a:r>
                <a:rPr lang="en-US" dirty="0" smtClean="0"/>
                <a:t>until stiff enough to peak.</a:t>
              </a:r>
            </a:p>
            <a:p>
              <a:r>
                <a:rPr lang="en-US" dirty="0" smtClean="0"/>
                <a:t>Fold in sugar, vanilla, and vinegar.</a:t>
              </a:r>
            </a:p>
            <a:p>
              <a:r>
                <a:rPr lang="en-US" dirty="0" smtClean="0"/>
                <a:t>Place on baking paper on greased tray.</a:t>
              </a:r>
            </a:p>
            <a:p>
              <a:r>
                <a:rPr lang="en-US" dirty="0" smtClean="0"/>
                <a:t>Bake slowly about 1-1.5 hours at 250F.</a:t>
              </a:r>
            </a:p>
            <a:p>
              <a:r>
                <a:rPr lang="en-US" dirty="0" smtClean="0"/>
                <a:t>Dress with fresh whipped cream,</a:t>
              </a:r>
            </a:p>
            <a:p>
              <a:r>
                <a:rPr lang="en-US" dirty="0" smtClean="0"/>
                <a:t>kiwi fruit, strawberries, or similar.</a:t>
              </a:r>
            </a:p>
            <a:p>
              <a:r>
                <a:rPr lang="en-US" dirty="0" smtClean="0"/>
                <a:t>BON APPÉTIT !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71498" y="978953"/>
              <a:ext cx="4421205" cy="5456274"/>
              <a:chOff x="-27016" y="11521"/>
              <a:chExt cx="4421205" cy="545627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107" y="11521"/>
                <a:ext cx="4393082" cy="1104067"/>
                <a:chOff x="-577" y="96856"/>
                <a:chExt cx="4393082" cy="1104067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" t="7566" r="12" b="14268"/>
                <a:stretch/>
              </p:blipFill>
              <p:spPr>
                <a:xfrm>
                  <a:off x="2555108" y="98335"/>
                  <a:ext cx="963568" cy="1101918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9" r="-135" b="8008"/>
                <a:stretch/>
              </p:blipFill>
              <p:spPr>
                <a:xfrm>
                  <a:off x="820333" y="96856"/>
                  <a:ext cx="947775" cy="1100715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12" r="1" b="1646"/>
                <a:stretch/>
              </p:blipFill>
              <p:spPr>
                <a:xfrm>
                  <a:off x="-577" y="99238"/>
                  <a:ext cx="826547" cy="1101685"/>
                </a:xfrm>
                <a:prstGeom prst="rect">
                  <a:avLst/>
                </a:prstGeom>
              </p:spPr>
            </p:pic>
            <p:pic>
              <p:nvPicPr>
                <p:cNvPr id="49" name="Picture 29" descr="C:\Users\mroncken\Desktop\Talk_Marly\ARCwelders_photos\BenMassey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8" r="-1" b="8205"/>
                <a:stretch/>
              </p:blipFill>
              <p:spPr bwMode="auto">
                <a:xfrm>
                  <a:off x="1757709" y="99237"/>
                  <a:ext cx="805417" cy="11006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1" r="-192" b="7194"/>
                <a:stretch/>
              </p:blipFill>
              <p:spPr>
                <a:xfrm>
                  <a:off x="3509168" y="99237"/>
                  <a:ext cx="883337" cy="1100683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/>
              <p:cNvGrpSpPr/>
              <p:nvPr/>
            </p:nvGrpSpPr>
            <p:grpSpPr>
              <a:xfrm>
                <a:off x="-1338" y="4364384"/>
                <a:ext cx="4393083" cy="1103411"/>
                <a:chOff x="-3022" y="5825107"/>
                <a:chExt cx="4393083" cy="1103411"/>
              </a:xfrm>
            </p:grpSpPr>
            <p:pic>
              <p:nvPicPr>
                <p:cNvPr id="40" name="Picture 23" descr="C:\Users\mroncken\Desktop\Talk_Marly\ARCwelders_photos\XiaoyuSong (2).jp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454" t="5395" r="20385" b="24619"/>
                <a:stretch/>
              </p:blipFill>
              <p:spPr bwMode="auto">
                <a:xfrm>
                  <a:off x="2934085" y="5829407"/>
                  <a:ext cx="790575" cy="1099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78" r="11257" b="5514"/>
                <a:stretch/>
              </p:blipFill>
              <p:spPr>
                <a:xfrm>
                  <a:off x="3688037" y="5829407"/>
                  <a:ext cx="702024" cy="1099110"/>
                </a:xfrm>
                <a:prstGeom prst="rect">
                  <a:avLst/>
                </a:prstGeom>
              </p:spPr>
            </p:pic>
            <p:pic>
              <p:nvPicPr>
                <p:cNvPr id="42" name="Picture 12" descr="C:\Users\mroncken\Documents\2016_marly\ForumTrips\AlexYakovlev_Festschrift2016\FinalVersion_onDualCitizenship\Figures\Heads\RobDaasch.jp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9" r="15031"/>
                <a:stretch/>
              </p:blipFill>
              <p:spPr bwMode="auto">
                <a:xfrm>
                  <a:off x="-3022" y="5825237"/>
                  <a:ext cx="874554" cy="1103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11" descr="C:\Users\mroncken\Documents\2016_marly\ForumTrips\AlexYakovlev_Festschrift2016\FinalVersion_onDualCitizenship\Figures\Heads\heiyong.jpg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90" t="1006" r="9832"/>
                <a:stretch/>
              </p:blipFill>
              <p:spPr bwMode="auto">
                <a:xfrm>
                  <a:off x="1578290" y="5829407"/>
                  <a:ext cx="681378" cy="1099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5" descr="C:\Users\mroncken\Desktop\Talk_Marly\ARCwelders_photos\AnpingHe.jpg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19" t="9383" r="9855"/>
                <a:stretch/>
              </p:blipFill>
              <p:spPr bwMode="auto">
                <a:xfrm>
                  <a:off x="871531" y="5825107"/>
                  <a:ext cx="712575" cy="1103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2" descr="C:\Users\mroncken\Desktop\WarrenHunt.jpg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07" t="1" b="2491"/>
                <a:stretch/>
              </p:blipFill>
              <p:spPr bwMode="auto">
                <a:xfrm>
                  <a:off x="2246092" y="5829408"/>
                  <a:ext cx="704317" cy="1099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8" name="Picture 2" descr="C:\Users\mroncken\Documents\2016_marly\ForumTrips\AlexYakovlev_Festschrift2016\FinalVersion_onDualCitizenship\Figures\1200px-Pavlova_dessert.jpg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9"/>
              <a:stretch/>
            </p:blipFill>
            <p:spPr bwMode="auto">
              <a:xfrm>
                <a:off x="1107" y="1102399"/>
                <a:ext cx="4390012" cy="3265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 rot="16200000">
                <a:off x="-1533518" y="2610010"/>
                <a:ext cx="325922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Pavlova photo by Hazel Fowler, Wikimedia Commons </a:t>
                </a:r>
                <a:endParaRPr lang="en-US" sz="1000" dirty="0"/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587800" y="978294"/>
              <a:ext cx="4388331" cy="5464249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9620" y="978294"/>
              <a:ext cx="4388331" cy="5464249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93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270"/>
            <a:ext cx="9144000" cy="792162"/>
          </a:xfrm>
        </p:spPr>
        <p:txBody>
          <a:bodyPr/>
          <a:lstStyle/>
          <a:p>
            <a:r>
              <a:rPr lang="en-US" dirty="0" smtClean="0"/>
              <a:t> Hooray</a:t>
            </a:r>
            <a:endParaRPr lang="en-US" sz="24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92875"/>
            <a:ext cx="4038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This Asynchronous World - Dual Citizen Circuits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B6F15528-21DE-4FAA-801E-634DDDAF4B2B}" type="slidenum">
              <a:rPr lang="en-US" smtClean="0"/>
              <a:pPr/>
              <a:t>9</a:t>
            </a:fld>
            <a:r>
              <a:rPr lang="en-US" dirty="0" smtClean="0"/>
              <a:t> of 12</a:t>
            </a:r>
            <a:endParaRPr lang="en-US" dirty="0"/>
          </a:p>
        </p:txBody>
      </p:sp>
      <p:pic>
        <p:nvPicPr>
          <p:cNvPr id="1026" name="Picture 2" descr="C:\Users\mroncken\Documents\2016_marly\ForumTrips\AlexYakovlev_Festschrift2016_19June_FINAL\Slides\Figures\PavlovaIngredien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5" y="731476"/>
            <a:ext cx="2945643" cy="22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267301" y="1197610"/>
            <a:ext cx="2356658" cy="17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2"/>
          <a:stretch/>
        </p:blipFill>
        <p:spPr bwMode="auto">
          <a:xfrm rot="5400000">
            <a:off x="-128637" y="3306636"/>
            <a:ext cx="3534987" cy="29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834938" y="3797517"/>
            <a:ext cx="3142211" cy="23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48657" y="1749477"/>
            <a:ext cx="4414034" cy="33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dia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2418" y="193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YNC2015">
      <a:dk1>
        <a:sysClr val="windowText" lastClr="000000"/>
      </a:dk1>
      <a:lt1>
        <a:sysClr val="window" lastClr="FFFFFF"/>
      </a:lt1>
      <a:dk2>
        <a:srgbClr val="0033CC"/>
      </a:dk2>
      <a:lt2>
        <a:srgbClr val="EEECE1"/>
      </a:lt2>
      <a:accent1>
        <a:srgbClr val="66CCFF"/>
      </a:accent1>
      <a:accent2>
        <a:srgbClr val="FF0000"/>
      </a:accent2>
      <a:accent3>
        <a:srgbClr val="009900"/>
      </a:accent3>
      <a:accent4>
        <a:srgbClr val="FFFF00"/>
      </a:accent4>
      <a:accent5>
        <a:srgbClr val="66FF66"/>
      </a:accent5>
      <a:accent6>
        <a:srgbClr val="FF6600"/>
      </a:accent6>
      <a:hlink>
        <a:srgbClr val="FFCC00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10264</TotalTime>
  <Words>512</Words>
  <Application>Microsoft Office PowerPoint</Application>
  <PresentationFormat>On-screen Show (4:3)</PresentationFormat>
  <Paragraphs>99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3_Custom Design</vt:lpstr>
      <vt:lpstr>2_Custom Design</vt:lpstr>
      <vt:lpstr>Custom Design</vt:lpstr>
      <vt:lpstr>1_Custom Design</vt:lpstr>
      <vt:lpstr>PowerPoint Presentation</vt:lpstr>
      <vt:lpstr>Beyond Carrying Coal To Newcastle: Dual Citizen Circuits</vt:lpstr>
      <vt:lpstr>ASYNC 2008: Carrying Coal To Newcastle</vt:lpstr>
      <vt:lpstr> Today: Dual Citizen Circuits                        with self-timed or clocked action</vt:lpstr>
      <vt:lpstr> Today: Dual Citizen Circuits                        Click FIFO with self-timed action</vt:lpstr>
      <vt:lpstr> Today: Dual Citizen Circuits                        Click FIFO with self-timed action or clocked action</vt:lpstr>
      <vt:lpstr> Motivation</vt:lpstr>
      <vt:lpstr>Happy Birthday, Alex!</vt:lpstr>
      <vt:lpstr> Hooray</vt:lpstr>
      <vt:lpstr>Hooray</vt:lpstr>
      <vt:lpstr>Hooray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mroncken</dc:creator>
  <cp:lastModifiedBy>Marly Roncken</cp:lastModifiedBy>
  <cp:revision>1962</cp:revision>
  <cp:lastPrinted>2016-07-19T02:08:59Z</cp:lastPrinted>
  <dcterms:created xsi:type="dcterms:W3CDTF">2006-08-16T00:00:00Z</dcterms:created>
  <dcterms:modified xsi:type="dcterms:W3CDTF">2017-01-13T22:10:29Z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